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Palatino Linotype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alatinoLinotype-bold.fntdata"/><Relationship Id="rId12" Type="http://schemas.openxmlformats.org/officeDocument/2006/relationships/font" Target="fonts/PalatinoLinotyp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alatinoLinotype-boldItalic.fntdata"/><Relationship Id="rId14" Type="http://schemas.openxmlformats.org/officeDocument/2006/relationships/font" Target="fonts/PalatinoLinotype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Palatino Linotype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2334637" y="798973"/>
            <a:ext cx="0" cy="2544756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2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683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  <a:defRPr sz="2200"/>
            </a:lvl3pPr>
            <a:lvl4pPr indent="-355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6" name="Google Shape;26;p3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34813" y="1756130"/>
            <a:ext cx="8562580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latino Linotyp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534695" y="3806195"/>
            <a:ext cx="8549990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1371687" y="798973"/>
            <a:ext cx="0" cy="284510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534695" y="804889"/>
            <a:ext cx="9520157" cy="10593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534695" y="2010877"/>
            <a:ext cx="4608576" cy="4042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6454793" y="2017343"/>
            <a:ext cx="4604130" cy="4042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9" name="Google Shape;39;p5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5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534695" y="804163"/>
            <a:ext cx="9520157" cy="1056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534695" y="2019549"/>
            <a:ext cx="4608576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534695" y="2824269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454791" y="2023003"/>
            <a:ext cx="4608576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6454792" y="2821491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48" name="Google Shape;48;p6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6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534642" y="798973"/>
            <a:ext cx="3183128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latino Linotype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5043714" y="798973"/>
            <a:ext cx="6012470" cy="5260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1534695" y="3205491"/>
            <a:ext cx="3184989" cy="285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55" name="Google Shape;55;p7"/>
          <p:cNvCxnSpPr/>
          <p:nvPr/>
        </p:nvCxnSpPr>
        <p:spPr>
          <a:xfrm>
            <a:off x="1371687" y="798973"/>
            <a:ext cx="0" cy="224711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7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59" name="Google Shape;59;p8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1A1814"/>
                </a:gs>
                <a:gs pos="100000">
                  <a:srgbClr val="1A1814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8"/>
          <p:cNvSpPr txBox="1"/>
          <p:nvPr>
            <p:ph type="title"/>
          </p:nvPr>
        </p:nvSpPr>
        <p:spPr>
          <a:xfrm>
            <a:off x="1535694" y="1129513"/>
            <a:ext cx="5447840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" type="body"/>
          </p:nvPr>
        </p:nvSpPr>
        <p:spPr>
          <a:xfrm>
            <a:off x="1534695" y="3145992"/>
            <a:ext cx="5440037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65" name="Google Shape;65;p8"/>
          <p:cNvCxnSpPr/>
          <p:nvPr/>
        </p:nvCxnSpPr>
        <p:spPr>
          <a:xfrm>
            <a:off x="1371687" y="798973"/>
            <a:ext cx="0" cy="2161124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8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>
            <a:gsLst>
              <a:gs pos="0">
                <a:srgbClr val="EDEBE7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-2768" l="0" r="0" t="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0" y="6141705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Palatino Linotype"/>
              <a:buNone/>
            </a:pPr>
            <a:r>
              <a:rPr i="1" lang="en-NZ">
                <a:solidFill>
                  <a:schemeClr val="accent1"/>
                </a:solidFill>
              </a:rPr>
              <a:t>Get ready. </a:t>
            </a:r>
            <a:br>
              <a:rPr i="1" lang="en-NZ">
                <a:solidFill>
                  <a:schemeClr val="accent1"/>
                </a:solidFill>
              </a:rPr>
            </a:br>
            <a:r>
              <a:rPr i="1" lang="en-NZ">
                <a:solidFill>
                  <a:schemeClr val="accent1"/>
                </a:solidFill>
              </a:rPr>
              <a:t>Get Agile.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2" name="Google Shape;72;p9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USING AGILE METHODS IN A DIGITAL TECHNOLOGIES CLASSROOM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PART 1: PROJECT MANAGEMENT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Project Management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Project management</a:t>
            </a:r>
            <a:r>
              <a:rPr lang="en-NZ"/>
              <a:t> (PM) exists in virtually every field of human activity: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Engineering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Manufacturing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Construction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Basis from which planning, designing and production happens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Has existed in some form for thousands of years, 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arguably mostly informal until the mid-20</a:t>
            </a:r>
            <a:r>
              <a:rPr baseline="30000" lang="en-NZ"/>
              <a:t>th</a:t>
            </a:r>
            <a:r>
              <a:rPr lang="en-NZ"/>
              <a:t> century.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Project Management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Methodology:</a:t>
            </a:r>
            <a:r>
              <a:rPr lang="en-NZ"/>
              <a:t> simply put –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“</a:t>
            </a:r>
            <a:r>
              <a:rPr i="1" lang="en-NZ"/>
              <a:t>a system of methods used in a field of endeavour</a:t>
            </a:r>
            <a:r>
              <a:rPr lang="en-NZ"/>
              <a:t>”.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Methodology is a model project managers use when designing, planning, and implementing projects they are overseeing. </a:t>
            </a:r>
            <a:endParaRPr/>
          </a:p>
          <a:p>
            <a:pPr indent="-228600" lvl="1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 sz="2400"/>
              <a:t>Two most popular PM methodologies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Waterfall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Agile</a:t>
            </a:r>
            <a:r>
              <a:rPr lang="en-NZ"/>
              <a:t>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Project Management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5"/>
              <a:buChar char="•"/>
            </a:pPr>
            <a:r>
              <a:rPr b="1" lang="en-NZ" sz="2405"/>
              <a:t>Waterfall Methodology: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5"/>
              <a:buChar char="•"/>
            </a:pPr>
            <a:r>
              <a:rPr lang="en-NZ" sz="2405"/>
              <a:t>Traditional management methodology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5"/>
              <a:buChar char="•"/>
            </a:pPr>
            <a:r>
              <a:rPr lang="en-NZ" sz="2405"/>
              <a:t>Defined by a sequential, top-down approach to project management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5"/>
              <a:buChar char="•"/>
            </a:pPr>
            <a:r>
              <a:rPr lang="en-NZ" sz="2405"/>
              <a:t>Projects Managers plan, to eliminate risk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5"/>
              <a:buChar char="•"/>
            </a:pPr>
            <a:r>
              <a:rPr lang="en-NZ" sz="2405"/>
              <a:t>Each step in a project is outlined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a defined scope,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a set budget, 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and a schedule of progress.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Project Management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Waterfall Methodology: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Most widely used methodology in manufacturing and industrial production; especially in the software development industry.</a:t>
            </a:r>
            <a:endParaRPr/>
          </a:p>
          <a:p>
            <a:pPr indent="-228600" lvl="1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Firmly sequential and rigid, and defiantly non-iterative. </a:t>
            </a:r>
            <a:endParaRPr/>
          </a:p>
          <a:p>
            <a:pPr indent="-228600" lvl="1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Sequential – complete one section before beginning the next.</a:t>
            </a:r>
            <a:endParaRPr/>
          </a:p>
          <a:p>
            <a:pPr indent="-228600" lvl="1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Customer sees the completed product all at once, but only at the end of production.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Project Management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Waterfall Methodology: Cons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Customer may not entirely get what asked for;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No time remaining to alter the outcome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If production runs over schedule;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launch date is pushed further back.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Project Management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Agile Methodology:</a:t>
            </a:r>
            <a:endParaRPr/>
          </a:p>
          <a:p>
            <a:pPr indent="-228600" lvl="1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 Iterative or “change-driven” approach</a:t>
            </a:r>
            <a:endParaRPr/>
          </a:p>
          <a:p>
            <a:pPr indent="-228600" lvl="1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Aims to deliver fast turnaround times</a:t>
            </a:r>
            <a:endParaRPr/>
          </a:p>
          <a:p>
            <a:pPr indent="-228600" lvl="1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Quickly adapts to the change, even changes “on-the-fly”.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